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D78C6A-0D45-44A8-9C65-701B18082C35}" v="1" dt="2021-10-03T06:10:35.1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塚田 守" userId="27a979565e8b42be" providerId="LiveId" clId="{63D78C6A-0D45-44A8-9C65-701B18082C35}"/>
    <pc:docChg chg="custSel modSld">
      <pc:chgData name="塚田 守" userId="27a979565e8b42be" providerId="LiveId" clId="{63D78C6A-0D45-44A8-9C65-701B18082C35}" dt="2021-10-03T06:23:09.237" v="101" actId="20577"/>
      <pc:docMkLst>
        <pc:docMk/>
      </pc:docMkLst>
      <pc:sldChg chg="modSp mod">
        <pc:chgData name="塚田 守" userId="27a979565e8b42be" providerId="LiveId" clId="{63D78C6A-0D45-44A8-9C65-701B18082C35}" dt="2021-10-03T06:23:09.237" v="101" actId="20577"/>
        <pc:sldMkLst>
          <pc:docMk/>
          <pc:sldMk cId="1226785581" sldId="256"/>
        </pc:sldMkLst>
        <pc:spChg chg="mod">
          <ac:chgData name="塚田 守" userId="27a979565e8b42be" providerId="LiveId" clId="{63D78C6A-0D45-44A8-9C65-701B18082C35}" dt="2021-10-03T06:23:09.237" v="101" actId="20577"/>
          <ac:spMkLst>
            <pc:docMk/>
            <pc:sldMk cId="1226785581" sldId="256"/>
            <ac:spMk id="2" creationId="{40F319B1-7126-4674-85EC-BE4B97C87565}"/>
          </ac:spMkLst>
        </pc:spChg>
        <pc:spChg chg="mod">
          <ac:chgData name="塚田 守" userId="27a979565e8b42be" providerId="LiveId" clId="{63D78C6A-0D45-44A8-9C65-701B18082C35}" dt="2021-10-03T06:11:12.586" v="20" actId="20577"/>
          <ac:spMkLst>
            <pc:docMk/>
            <pc:sldMk cId="1226785581" sldId="256"/>
            <ac:spMk id="52" creationId="{CDDBE115-2F2F-44FE-A71D-30A81308EA1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lnSpc>
                <a:spcPct val="11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52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65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20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94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80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91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21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618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1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194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66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lIns="109728" tIns="109728" rIns="109728" bIns="91440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10/3/2021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ctr">
              <a:defRPr sz="900" cap="none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36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08" r:id="rId6"/>
    <p:sldLayoutId id="2147483804" r:id="rId7"/>
    <p:sldLayoutId id="2147483805" r:id="rId8"/>
    <p:sldLayoutId id="2147483806" r:id="rId9"/>
    <p:sldLayoutId id="2147483807" r:id="rId10"/>
    <p:sldLayoutId id="2147483809" r:id="rId11"/>
  </p:sldLayoutIdLst>
  <p:txStyles>
    <p:titleStyle>
      <a:lvl1pPr marL="0"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b="1" kern="1200" spc="13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4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 spc="8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 spc="8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 spc="8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600" kern="1200" spc="8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600" kern="1200" spc="8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64">
            <a:extLst>
              <a:ext uri="{FF2B5EF4-FFF2-40B4-BE49-F238E27FC236}">
                <a16:creationId xmlns:a16="http://schemas.microsoft.com/office/drawing/2014/main" id="{C3E06833-B59C-442F-9A6A-F8F55936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554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ame 66">
            <a:extLst>
              <a:ext uri="{FF2B5EF4-FFF2-40B4-BE49-F238E27FC236}">
                <a16:creationId xmlns:a16="http://schemas.microsoft.com/office/drawing/2014/main" id="{FA2016CF-2F24-4AE4-8A87-D9B6A3DE31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0F319B1-7126-4674-85EC-BE4B97C87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285" y="2731359"/>
            <a:ext cx="11719667" cy="3888881"/>
          </a:xfrm>
        </p:spPr>
        <p:txBody>
          <a:bodyPr>
            <a:normAutofit fontScale="90000"/>
          </a:bodyPr>
          <a:lstStyle/>
          <a:p>
            <a:pPr algn="l" eaLnBrk="1" hangingPunct="1">
              <a:lnSpc>
                <a:spcPct val="100000"/>
              </a:lnSpc>
              <a:defRPr/>
            </a:pPr>
            <a:r>
              <a:rPr lang="ja-JP" altLang="en-US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皆さんの夢は何ですか？将来をどのように考えていますか？英語を使って仕事がしたい？　　コロナ後には留学してみたい？誰かのキャリア形成を参考にして，自らの将来を思い描いて　みませんか。目標に向けてモチベーションを高めましょう！</a:t>
            </a:r>
          </a:p>
          <a:p>
            <a:pPr algn="l" eaLnBrk="1" hangingPunct="1">
              <a:lnSpc>
                <a:spcPct val="100000"/>
              </a:lnSpc>
              <a:defRPr/>
            </a:pPr>
            <a:r>
              <a:rPr lang="ja-JP" altLang="en-US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このトークは，英語が大好きな学生がどのような学生生活を送り，</a:t>
            </a:r>
            <a:r>
              <a:rPr lang="en-US" altLang="ja-JP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San Diego, Monterey, Santa Barbara, Palo Alto(CA), Cambridge(MA)</a:t>
            </a:r>
            <a:r>
              <a:rPr lang="ja-JP" altLang="en-US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に留学し、米国での生活や仕事を通して　　夢を追いかけたかという話です。</a:t>
            </a:r>
            <a:br>
              <a:rPr lang="en-US" altLang="ja-JP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</a:br>
            <a:r>
              <a:rPr lang="ja-JP" altLang="en-US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キャリア開発に加えて日米の違いや女性が働く状況，ワークライフ・インテグレーションと　いう概念についても理解します。</a:t>
            </a:r>
            <a:r>
              <a:rPr lang="en-US" altLang="ja-JP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Zoom</a:t>
            </a:r>
            <a:r>
              <a:rPr lang="ja-JP" altLang="en-US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ですから気軽に聞きに来て下さいね！　　　　　　　質問・ご意見，大歓迎です。一緒に夢に向けて一歩を進めましょう！</a:t>
            </a:r>
            <a:br>
              <a:rPr lang="en-US" altLang="ja-JP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</a:br>
            <a:br>
              <a:rPr lang="en-US" altLang="ja-JP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</a:br>
            <a:r>
              <a:rPr lang="ja-JP" altLang="en-US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申込先：国際コミュニケーション学部塚田守</a:t>
            </a:r>
            <a:r>
              <a:rPr lang="en-US" altLang="ja-JP" sz="2200">
                <a:solidFill>
                  <a:schemeClr val="tx2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(mamoru</a:t>
            </a:r>
            <a:r>
              <a:rPr lang="en-US" altLang="ja-JP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@sugiyama-u.ac</a:t>
            </a:r>
            <a:r>
              <a:rPr lang="en-US" altLang="ja-JP" sz="2200">
                <a:solidFill>
                  <a:schemeClr val="tx2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.jp)</a:t>
            </a:r>
            <a:br>
              <a:rPr lang="en-US" altLang="ja-JP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</a:br>
            <a:endParaRPr lang="en-US" altLang="ja-JP" sz="2200" dirty="0">
              <a:solidFill>
                <a:schemeClr val="tx2">
                  <a:lumMod val="75000"/>
                  <a:lumOff val="25000"/>
                </a:schemeClr>
              </a:solidFill>
              <a:latin typeface="Century" panose="02040604050505020304" pitchFamily="18" charset="0"/>
            </a:endParaRPr>
          </a:p>
        </p:txBody>
      </p:sp>
      <p:pic>
        <p:nvPicPr>
          <p:cNvPr id="24" name="Picture 3" descr="爆発したように広がるカラフルな粉">
            <a:extLst>
              <a:ext uri="{FF2B5EF4-FFF2-40B4-BE49-F238E27FC236}">
                <a16:creationId xmlns:a16="http://schemas.microsoft.com/office/drawing/2014/main" id="{6C1BD782-6CD4-44A5-899F-8FFA75279D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 l="20847" r="18859" b="1"/>
          <a:stretch/>
        </p:blipFill>
        <p:spPr>
          <a:xfrm>
            <a:off x="0" y="9554"/>
            <a:ext cx="1783251" cy="1719493"/>
          </a:xfrm>
          <a:prstGeom prst="rect">
            <a:avLst/>
          </a:prstGeom>
        </p:spPr>
      </p:pic>
      <p:sp>
        <p:nvSpPr>
          <p:cNvPr id="52" name="Rectangle 2">
            <a:extLst>
              <a:ext uri="{FF2B5EF4-FFF2-40B4-BE49-F238E27FC236}">
                <a16:creationId xmlns:a16="http://schemas.microsoft.com/office/drawing/2014/main" id="{CDDBE115-2F2F-44FE-A71D-30A81308EA1A}"/>
              </a:ext>
            </a:extLst>
          </p:cNvPr>
          <p:cNvSpPr txBox="1">
            <a:spLocks noChangeArrowheads="1"/>
          </p:cNvSpPr>
          <p:nvPr/>
        </p:nvSpPr>
        <p:spPr>
          <a:xfrm>
            <a:off x="344221" y="9554"/>
            <a:ext cx="11500510" cy="2712251"/>
          </a:xfrm>
          <a:prstGeom prst="rect">
            <a:avLst/>
          </a:prstGeom>
        </p:spPr>
        <p:txBody>
          <a:bodyPr lIns="109728" tIns="109728" rIns="109728" bIns="91440" anchor="b"/>
          <a:lstStyle>
            <a:lvl1pPr marL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5400" b="1" kern="1200" spc="130">
                <a:gradFill flip="none" rotWithShape="1">
                  <a:gsLst>
                    <a:gs pos="0">
                      <a:schemeClr val="accent5"/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  <a:latin typeface="+mj-lt"/>
                <a:ea typeface="+mn-ea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endParaRPr kumimoji="0" lang="en-US" altLang="ja-JP" sz="2000" dirty="0">
              <a:solidFill>
                <a:schemeClr val="tx1"/>
              </a:solidFill>
            </a:endParaRPr>
          </a:p>
          <a:p>
            <a:pPr>
              <a:defRPr/>
            </a:pPr>
            <a:endParaRPr kumimoji="0" lang="en-US" altLang="ja-JP" sz="2000" dirty="0">
              <a:solidFill>
                <a:schemeClr val="tx1"/>
              </a:solidFill>
            </a:endParaRPr>
          </a:p>
          <a:p>
            <a:pPr>
              <a:defRPr/>
            </a:pPr>
            <a:endParaRPr kumimoji="0" lang="en-US" altLang="ja-JP" sz="2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kumimoji="0" lang="ja-JP" altLang="en-US" sz="2400" dirty="0">
                <a:solidFill>
                  <a:schemeClr val="tx1"/>
                </a:solidFill>
              </a:rPr>
              <a:t>名古屋フルブライトアソシエーション主催</a:t>
            </a:r>
            <a:br>
              <a:rPr kumimoji="0" lang="ja-JP" altLang="en-US" sz="2400" dirty="0">
                <a:solidFill>
                  <a:schemeClr val="tx1"/>
                </a:solidFill>
              </a:rPr>
            </a:br>
            <a:r>
              <a:rPr kumimoji="0" lang="ja-JP" altLang="en-US" sz="2000" dirty="0">
                <a:solidFill>
                  <a:schemeClr val="tx1"/>
                </a:solidFill>
              </a:rPr>
              <a:t>於　椙山女学園大学　</a:t>
            </a:r>
            <a:r>
              <a:rPr kumimoji="0" lang="en-US" altLang="ja-JP" sz="2000" dirty="0">
                <a:solidFill>
                  <a:schemeClr val="tx1"/>
                </a:solidFill>
              </a:rPr>
              <a:t>Zoom</a:t>
            </a:r>
            <a:r>
              <a:rPr kumimoji="0" lang="ja-JP" altLang="en-US" sz="2000" dirty="0">
                <a:solidFill>
                  <a:schemeClr val="tx1"/>
                </a:solidFill>
              </a:rPr>
              <a:t>講演会　</a:t>
            </a:r>
            <a:r>
              <a:rPr kumimoji="0" lang="en-US" altLang="ja-JP" sz="2000" dirty="0">
                <a:solidFill>
                  <a:schemeClr val="tx1"/>
                </a:solidFill>
              </a:rPr>
              <a:t>2021</a:t>
            </a:r>
            <a:r>
              <a:rPr kumimoji="0" lang="ja-JP" altLang="en-US" sz="2000" dirty="0">
                <a:solidFill>
                  <a:schemeClr val="tx1"/>
                </a:solidFill>
              </a:rPr>
              <a:t>年</a:t>
            </a:r>
            <a:r>
              <a:rPr kumimoji="0" lang="en-US" altLang="ja-JP" sz="2000" dirty="0">
                <a:solidFill>
                  <a:schemeClr val="tx1"/>
                </a:solidFill>
              </a:rPr>
              <a:t>11</a:t>
            </a:r>
            <a:r>
              <a:rPr kumimoji="0" lang="ja-JP" altLang="en-US" sz="2000" dirty="0">
                <a:solidFill>
                  <a:schemeClr val="tx1"/>
                </a:solidFill>
              </a:rPr>
              <a:t>月</a:t>
            </a:r>
            <a:r>
              <a:rPr kumimoji="0" lang="en-US" altLang="ja-JP" sz="2000" dirty="0">
                <a:solidFill>
                  <a:schemeClr val="tx1"/>
                </a:solidFill>
              </a:rPr>
              <a:t>12</a:t>
            </a:r>
            <a:r>
              <a:rPr kumimoji="0" lang="ja-JP" altLang="en-US" sz="2000" dirty="0">
                <a:solidFill>
                  <a:schemeClr val="tx1"/>
                </a:solidFill>
              </a:rPr>
              <a:t>日（金）</a:t>
            </a:r>
            <a:r>
              <a:rPr kumimoji="0" lang="en-US" altLang="ja-JP" sz="2000" dirty="0">
                <a:solidFill>
                  <a:schemeClr val="tx1"/>
                </a:solidFill>
              </a:rPr>
              <a:t>16</a:t>
            </a:r>
            <a:r>
              <a:rPr kumimoji="0" lang="ja-JP" altLang="en-US" sz="2000" dirty="0">
                <a:solidFill>
                  <a:schemeClr val="tx1"/>
                </a:solidFill>
              </a:rPr>
              <a:t>：</a:t>
            </a:r>
            <a:r>
              <a:rPr kumimoji="0" lang="en-US" altLang="ja-JP" sz="2000" dirty="0">
                <a:solidFill>
                  <a:schemeClr val="tx1"/>
                </a:solidFill>
              </a:rPr>
              <a:t>40</a:t>
            </a:r>
            <a:r>
              <a:rPr kumimoji="0" lang="ja-JP" altLang="en-US" sz="2000" dirty="0">
                <a:solidFill>
                  <a:schemeClr val="tx1"/>
                </a:solidFill>
              </a:rPr>
              <a:t>～</a:t>
            </a:r>
            <a:r>
              <a:rPr kumimoji="0" lang="en-US" altLang="ja-JP" sz="2000" dirty="0">
                <a:solidFill>
                  <a:schemeClr val="tx1"/>
                </a:solidFill>
              </a:rPr>
              <a:t>18</a:t>
            </a:r>
            <a:r>
              <a:rPr kumimoji="0" lang="ja-JP" altLang="en-US" sz="2000" dirty="0">
                <a:solidFill>
                  <a:schemeClr val="tx1"/>
                </a:solidFill>
              </a:rPr>
              <a:t>：</a:t>
            </a:r>
            <a:r>
              <a:rPr kumimoji="0" lang="en-US" altLang="ja-JP" sz="2000">
                <a:solidFill>
                  <a:schemeClr val="tx1"/>
                </a:solidFill>
              </a:rPr>
              <a:t>00</a:t>
            </a:r>
            <a:endParaRPr kumimoji="0" lang="en-US" altLang="ja-JP" sz="2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kumimoji="0" lang="ja-JP" altLang="en-US" sz="2800" dirty="0"/>
              <a:t>「ワークライフ・インテグレーション：</a:t>
            </a:r>
            <a:br>
              <a:rPr kumimoji="0" lang="ja-JP" altLang="en-US" sz="2800" dirty="0"/>
            </a:br>
            <a:r>
              <a:rPr kumimoji="0" lang="ja-JP" altLang="en-US" sz="2800" dirty="0"/>
              <a:t>キャリア開発の一考察」</a:t>
            </a:r>
            <a:endParaRPr kumimoji="0" lang="en-US" altLang="ja-JP" sz="2800" dirty="0"/>
          </a:p>
          <a:p>
            <a:pPr>
              <a:defRPr/>
            </a:pPr>
            <a:r>
              <a:rPr kumimoji="0" lang="ja-JP" altLang="en-US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　　　　</a:t>
            </a:r>
            <a:r>
              <a:rPr kumimoji="0" lang="ja-JP" altLang="en-US" sz="2800" b="0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　　　　</a:t>
            </a:r>
            <a:r>
              <a:rPr kumimoji="0" lang="ja-JP" altLang="en-US" sz="2800" b="0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HGS創英ﾌﾟﾚｾﾞﾝｽEB" panose="02020800000000000000" pitchFamily="18" charset="-128"/>
                <a:cs typeface="Times New Roman" panose="02020603050405020304" pitchFamily="18" charset="0"/>
              </a:rPr>
              <a:t>中　村　艶　子</a:t>
            </a:r>
            <a:r>
              <a:rPr kumimoji="0" lang="ja-JP" altLang="en-US" sz="2400" b="0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　（</a:t>
            </a:r>
            <a:r>
              <a:rPr kumimoji="0" lang="en-US" altLang="ja-JP" sz="2400" i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NAKAMURA, Tsuyako</a:t>
            </a:r>
            <a:r>
              <a:rPr kumimoji="0" lang="ja-JP" altLang="en-US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）</a:t>
            </a:r>
            <a:endParaRPr kumimoji="0" lang="en-US" altLang="ja-JP" sz="2400" dirty="0">
              <a:solidFill>
                <a:schemeClr val="tx2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  <a:p>
            <a:pPr>
              <a:defRPr/>
            </a:pPr>
            <a:r>
              <a:rPr kumimoji="0" lang="ja-JP" altLang="en-US" sz="2400" dirty="0"/>
              <a:t>　　　　　　　　　　</a:t>
            </a:r>
            <a:r>
              <a:rPr kumimoji="0" lang="ja-JP" altLang="en-US" sz="2000" dirty="0"/>
              <a:t>同志社大学グローバル・コミュニケーション学部教授</a:t>
            </a:r>
            <a:endParaRPr kumimoji="0" lang="ja-JP" altLang="en-US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" name="図 13" descr="黒いシャツを着ている女性&#10;&#10;自動的に生成された説明">
            <a:extLst>
              <a:ext uri="{FF2B5EF4-FFF2-40B4-BE49-F238E27FC236}">
                <a16:creationId xmlns:a16="http://schemas.microsoft.com/office/drawing/2014/main" id="{FF35D0D2-EB2A-4F31-83E5-22927ECF22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0" y="4969952"/>
            <a:ext cx="1947671" cy="188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785581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Custom 54">
      <a:dk1>
        <a:sysClr val="windowText" lastClr="000000"/>
      </a:dk1>
      <a:lt1>
        <a:sysClr val="window" lastClr="FFFFFF"/>
      </a:lt1>
      <a:dk2>
        <a:srgbClr val="201449"/>
      </a:dk2>
      <a:lt2>
        <a:srgbClr val="EEEEEE"/>
      </a:lt2>
      <a:accent1>
        <a:srgbClr val="F900A0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8477FE"/>
      </a:folHlink>
    </a:clrScheme>
    <a:fontScheme name="Custom 51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256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</vt:lpstr>
      <vt:lpstr>Arial</vt:lpstr>
      <vt:lpstr>Century</vt:lpstr>
      <vt:lpstr>Times New Roman</vt:lpstr>
      <vt:lpstr>Wingdings</vt:lpstr>
      <vt:lpstr>LuminousVTI</vt:lpstr>
      <vt:lpstr>皆さんの夢は何ですか？将来をどのように考えていますか？英語を使って仕事がしたい？　　コロナ後には留学してみたい？誰かのキャリア形成を参考にして，自らの将来を思い描いて　みませんか。目標に向けてモチベーションを高めましょう！ このトークは，英語が大好きな学生がどのような学生生活を送り，San Diego, Monterey, Santa Barbara, Palo Alto(CA), Cambridge(MA)に留学し、米国での生活や仕事を通して　　夢を追いかけたかという話です。 キャリア開発に加えて日米の違いや女性が働く状況，ワークライフ・インテグレーションと　いう概念についても理解します。Zoomですから気軽に聞きに来て下さいね！　　　　　　　質問・ご意見，大歓迎です。一緒に夢に向けて一歩を進めましょう！  申込先：国際コミュニケーション学部塚田守(mamoru@sugiyama-u.ac.jp)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皆さんは、これからの将来をどのように考えていますか？英語を使って仕事をしたい？コロナ禍が収まったら海外で留学してみたい？他者のキャリア形成を参考にして 　 将来の目標に向けてモチベーションを高める。 キャリア開発の背後にある日米の違いや 女性労働の 状況についても理解する。</dc:title>
  <dc:creator>中村 艶子</dc:creator>
  <cp:lastModifiedBy>塚田 守</cp:lastModifiedBy>
  <cp:revision>18</cp:revision>
  <cp:lastPrinted>2021-10-03T06:10:37Z</cp:lastPrinted>
  <dcterms:created xsi:type="dcterms:W3CDTF">2021-09-26T11:02:41Z</dcterms:created>
  <dcterms:modified xsi:type="dcterms:W3CDTF">2021-10-03T06:23:24Z</dcterms:modified>
</cp:coreProperties>
</file>